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8" r:id="rId3"/>
    <p:sldId id="257" r:id="rId4"/>
    <p:sldId id="259" r:id="rId5"/>
    <p:sldId id="260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4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FAE0A-E02B-4BA0-A276-3D7CE76821C3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8F9E3-85BF-4F42-90D5-4EC53CA7E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1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8F9E3-85BF-4F42-90D5-4EC53CA7E5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00"/>
            <a:ext cx="3457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Under Seven Sutras: </a:t>
            </a:r>
          </a:p>
          <a:p>
            <a:pPr algn="ctr"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Addressing Awareness Creation Sutra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We Advocate </a:t>
            </a:r>
            <a:r>
              <a:rPr lang="en-US" sz="2800" b="1" dirty="0" smtClean="0">
                <a:solidFill>
                  <a:srgbClr val="0070C0"/>
                </a:solidFill>
              </a:rPr>
              <a:t>ITMM</a:t>
            </a:r>
            <a:r>
              <a:rPr lang="en-US" sz="2800" b="1" dirty="0" smtClean="0">
                <a:solidFill>
                  <a:srgbClr val="C00000"/>
                </a:solidFill>
              </a:rPr>
              <a:t> in </a:t>
            </a:r>
            <a:r>
              <a:rPr lang="en-US" sz="2800" b="1" dirty="0" err="1" smtClean="0">
                <a:solidFill>
                  <a:srgbClr val="C00000"/>
                </a:solidFill>
              </a:rPr>
              <a:t>IYoM</a:t>
            </a:r>
            <a:r>
              <a:rPr lang="en-US" sz="2800" b="1" dirty="0" smtClean="0">
                <a:solidFill>
                  <a:srgbClr val="C00000"/>
                </a:solidFill>
              </a:rPr>
              <a:t> 2023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(Integrated Termite Management in Millets)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34806" r="28869" b="51561"/>
          <a:stretch/>
        </p:blipFill>
        <p:spPr>
          <a:xfrm>
            <a:off x="3962400" y="0"/>
            <a:ext cx="1295400" cy="117202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371600" y="3657600"/>
            <a:ext cx="243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This eco-technology is in line with the </a:t>
            </a:r>
          </a:p>
          <a:p>
            <a:pPr algn="ctr"/>
            <a:r>
              <a:rPr lang="en-US" b="1" i="1" dirty="0" smtClean="0"/>
              <a:t>Mottos:</a:t>
            </a:r>
          </a:p>
          <a:p>
            <a:pPr algn="ctr"/>
            <a:r>
              <a:rPr lang="en-US" b="1" i="1" dirty="0" smtClean="0">
                <a:solidFill>
                  <a:srgbClr val="0070C0"/>
                </a:solidFill>
              </a:rPr>
              <a:t>Per Drop, More Crop</a:t>
            </a:r>
          </a:p>
          <a:p>
            <a:pPr algn="ctr"/>
            <a:r>
              <a:rPr lang="en-US" b="1" i="1" dirty="0" smtClean="0"/>
              <a:t>and</a:t>
            </a:r>
          </a:p>
          <a:p>
            <a:pPr algn="ctr"/>
            <a:r>
              <a:rPr lang="en-US" b="1" i="1" dirty="0" smtClean="0">
                <a:solidFill>
                  <a:srgbClr val="00B050"/>
                </a:solidFill>
              </a:rPr>
              <a:t>Total Seed Treatment Campaign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Concept: </a:t>
            </a:r>
          </a:p>
          <a:p>
            <a:pPr algn="ctr"/>
            <a:r>
              <a:rPr lang="en-US" sz="1400" b="1" dirty="0" smtClean="0"/>
              <a:t>Dr GK </a:t>
            </a:r>
            <a:r>
              <a:rPr lang="en-US" sz="1400" b="1" dirty="0" err="1" smtClean="0"/>
              <a:t>Mahapatro</a:t>
            </a:r>
            <a:r>
              <a:rPr lang="en-US" sz="1400" b="1" dirty="0" smtClean="0"/>
              <a:t> (National Fellow, ICAR-IARI, New Delhi) &amp; Dr Tara </a:t>
            </a:r>
            <a:r>
              <a:rPr lang="en-US" sz="1400" b="1" dirty="0" err="1" smtClean="0"/>
              <a:t>Satyavati</a:t>
            </a:r>
            <a:r>
              <a:rPr lang="en-US" sz="1400" b="1" dirty="0" smtClean="0"/>
              <a:t> (Director, ICAR-IIMR, Hyderabad)</a:t>
            </a:r>
            <a:endParaRPr lang="en-US" sz="1400" b="1" dirty="0"/>
          </a:p>
        </p:txBody>
      </p:sp>
      <p:pic>
        <p:nvPicPr>
          <p:cNvPr id="2" name="Picture 2" descr="C:\Users\Lenovo\Desktop\iim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432387"/>
            <a:ext cx="19240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31391"/>
            <a:ext cx="1143000" cy="145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1556"/>
            <a:ext cx="1066799" cy="108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Managing Termites in Millets (</a:t>
            </a:r>
            <a:r>
              <a:rPr lang="en-US" sz="2800" b="1" dirty="0" smtClean="0">
                <a:solidFill>
                  <a:srgbClr val="00B050"/>
                </a:solidFill>
              </a:rPr>
              <a:t>Sri Anna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just" fontAlgn="base"/>
            <a:r>
              <a:rPr lang="en-US" sz="8000" b="1" i="1" dirty="0" smtClean="0"/>
              <a:t>Termites (</a:t>
            </a:r>
            <a:r>
              <a:rPr lang="en-US" sz="8000" b="1" i="1" dirty="0" err="1" smtClean="0"/>
              <a:t>Odontotermes</a:t>
            </a:r>
            <a:r>
              <a:rPr lang="en-US" sz="8000" b="1" i="1" dirty="0" smtClean="0"/>
              <a:t> </a:t>
            </a:r>
            <a:r>
              <a:rPr lang="en-US" sz="8000" b="1" i="1" dirty="0" err="1" smtClean="0"/>
              <a:t>obesus</a:t>
            </a:r>
            <a:r>
              <a:rPr lang="en-US" sz="8000" b="1" i="1" dirty="0" smtClean="0"/>
              <a:t>, O. </a:t>
            </a:r>
            <a:r>
              <a:rPr lang="en-US" sz="8000" b="1" i="1" dirty="0" err="1" smtClean="0"/>
              <a:t>microdentatus</a:t>
            </a:r>
            <a:r>
              <a:rPr lang="en-US" sz="8000" b="1" i="1" dirty="0" smtClean="0"/>
              <a:t> and </a:t>
            </a:r>
            <a:r>
              <a:rPr lang="en-US" sz="8000" b="1" i="1" dirty="0" err="1" smtClean="0"/>
              <a:t>Microtermes</a:t>
            </a:r>
            <a:r>
              <a:rPr lang="en-US" sz="8000" b="1" i="1" dirty="0" smtClean="0"/>
              <a:t> </a:t>
            </a:r>
            <a:r>
              <a:rPr lang="en-US" sz="8000" b="1" i="1" dirty="0" err="1" smtClean="0"/>
              <a:t>obesi</a:t>
            </a:r>
            <a:r>
              <a:rPr lang="en-US" sz="8000" b="1" i="1" dirty="0" smtClean="0"/>
              <a:t>, M. </a:t>
            </a:r>
            <a:r>
              <a:rPr lang="en-US" sz="8000" b="1" i="1" dirty="0" err="1" smtClean="0"/>
              <a:t>unicolor</a:t>
            </a:r>
            <a:r>
              <a:rPr lang="en-US" sz="8000" b="1" i="1" dirty="0" smtClean="0"/>
              <a:t>) are reported to feed on sorghum and pearl millets. However, they are not serious major pests. Follow in general the control practices as in case of wheat to tackle termites - like soil treatment and care of crop-border areas to make them mound free. Eliminate the mound if any.</a:t>
            </a:r>
          </a:p>
          <a:p>
            <a:pPr algn="just" fontAlgn="base"/>
            <a:endParaRPr lang="en-US" sz="8000" dirty="0" smtClean="0"/>
          </a:p>
          <a:p>
            <a:pPr fontAlgn="base">
              <a:buNone/>
            </a:pPr>
            <a:r>
              <a:rPr lang="en-US" sz="8000" b="1" dirty="0" smtClean="0">
                <a:solidFill>
                  <a:srgbClr val="C00000"/>
                </a:solidFill>
              </a:rPr>
              <a:t>Pearl Millet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 smtClean="0"/>
          </a:p>
          <a:p>
            <a:pPr algn="just" fontAlgn="base"/>
            <a:r>
              <a:rPr lang="en-US" sz="8000" dirty="0" smtClean="0"/>
              <a:t>Commonly called as </a:t>
            </a:r>
            <a:r>
              <a:rPr lang="en-US" sz="8000" i="1" dirty="0" err="1" smtClean="0"/>
              <a:t>Bajra</a:t>
            </a:r>
            <a:r>
              <a:rPr lang="en-US" sz="8000" dirty="0" smtClean="0"/>
              <a:t>, is a major cereal crop in India, supporting food requirement of a large number of people, mostly in dry belts of the country. In Rajasthan, this crop is found severely affected by the termite species </a:t>
            </a:r>
            <a:r>
              <a:rPr lang="en-US" sz="8000" i="1" dirty="0" err="1" smtClean="0"/>
              <a:t>Microtermes</a:t>
            </a:r>
            <a:r>
              <a:rPr lang="en-US" sz="8000" i="1" dirty="0" smtClean="0"/>
              <a:t> </a:t>
            </a:r>
            <a:r>
              <a:rPr lang="en-US" sz="8000" i="1" dirty="0" err="1" smtClean="0"/>
              <a:t>obesi</a:t>
            </a:r>
            <a:r>
              <a:rPr lang="en-US" sz="8000" dirty="0" smtClean="0"/>
              <a:t>.</a:t>
            </a:r>
          </a:p>
          <a:p>
            <a:pPr algn="just" fontAlgn="base">
              <a:buNone/>
            </a:pPr>
            <a:r>
              <a:rPr lang="en-US" sz="8000" b="1" dirty="0" smtClean="0"/>
              <a:t>Management:</a:t>
            </a:r>
            <a:endParaRPr lang="en-US" sz="8000" dirty="0" smtClean="0"/>
          </a:p>
          <a:p>
            <a:pPr algn="just" fontAlgn="base"/>
            <a:r>
              <a:rPr lang="en-US" sz="8000" dirty="0" smtClean="0"/>
              <a:t>Seed treatment to be done.</a:t>
            </a:r>
          </a:p>
          <a:p>
            <a:pPr algn="just" fontAlgn="base"/>
            <a:r>
              <a:rPr lang="en-US" sz="8000" dirty="0" smtClean="0"/>
              <a:t>If seed treatment has not been done and termite infestation is already present in field, in that case during first irrigation, 3-5 liters of </a:t>
            </a:r>
            <a:r>
              <a:rPr lang="en-US" sz="8000" dirty="0" err="1" smtClean="0"/>
              <a:t>chlorpyriphos</a:t>
            </a:r>
            <a:r>
              <a:rPr lang="en-US" sz="8000" dirty="0" smtClean="0"/>
              <a:t> 20% EC admixed with 50 kg of dry soil may be spread per hector in field and then irrigation can be done.</a:t>
            </a:r>
          </a:p>
          <a:p>
            <a:pPr algn="just" fontAlgn="base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34806" r="28869" b="51561"/>
          <a:stretch/>
        </p:blipFill>
        <p:spPr>
          <a:xfrm>
            <a:off x="7391400" y="0"/>
            <a:ext cx="1219200" cy="110308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6019800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r>
              <a:rPr lang="en-US" sz="7200" b="1" dirty="0" smtClean="0">
                <a:solidFill>
                  <a:srgbClr val="C00000"/>
                </a:solidFill>
              </a:rPr>
              <a:t>Sorghum</a:t>
            </a:r>
            <a:endParaRPr lang="en-US" sz="7200" dirty="0" smtClean="0">
              <a:solidFill>
                <a:srgbClr val="C00000"/>
              </a:solidFill>
            </a:endParaRPr>
          </a:p>
          <a:p>
            <a:pPr algn="just" fontAlgn="base"/>
            <a:r>
              <a:rPr lang="en-US" sz="7200" dirty="0" smtClean="0"/>
              <a:t>Commonly known as sorghum, is a major cereal crop in India, supporting livelihood of a large number of people. Termite attack has been reported from various places in India. In the western part of the country, specially in Punjab and Rajasthan, </a:t>
            </a:r>
            <a:r>
              <a:rPr lang="en-US" sz="7200" i="1" dirty="0" err="1" smtClean="0"/>
              <a:t>Odontotermes</a:t>
            </a:r>
            <a:r>
              <a:rPr lang="en-US" sz="7200" i="1" dirty="0" smtClean="0"/>
              <a:t> </a:t>
            </a:r>
            <a:r>
              <a:rPr lang="en-US" sz="7200" i="1" dirty="0" err="1" smtClean="0"/>
              <a:t>obesus</a:t>
            </a:r>
            <a:r>
              <a:rPr lang="en-US" sz="7200" dirty="0" smtClean="0"/>
              <a:t> has been reported to cause massive loss. Plants with height less than 15 cm, are found to be more prone to attack by termites.</a:t>
            </a:r>
          </a:p>
          <a:p>
            <a:pPr algn="just" fontAlgn="base">
              <a:buNone/>
            </a:pPr>
            <a:r>
              <a:rPr lang="en-US" sz="7200" b="1" dirty="0" smtClean="0"/>
              <a:t>Management</a:t>
            </a:r>
          </a:p>
          <a:p>
            <a:pPr algn="just" fontAlgn="base"/>
            <a:r>
              <a:rPr lang="en-US" sz="7200" dirty="0" smtClean="0"/>
              <a:t>Seed treatment to be done.</a:t>
            </a:r>
          </a:p>
          <a:p>
            <a:pPr algn="just" fontAlgn="base"/>
            <a:r>
              <a:rPr lang="en-US" sz="7200" dirty="0" smtClean="0"/>
              <a:t>If seed treatment has not been done and termite infestation is already present in field, in that case during first irrigation, 3-5 liters of </a:t>
            </a:r>
            <a:r>
              <a:rPr lang="en-US" sz="7200" dirty="0" err="1" smtClean="0"/>
              <a:t>chlorpyriphos</a:t>
            </a:r>
            <a:r>
              <a:rPr lang="en-US" sz="7200" dirty="0" smtClean="0"/>
              <a:t> 20% EC admixed with 50 kg of dry soil may be spread per hector in field and then irrigation can be done.</a:t>
            </a:r>
          </a:p>
          <a:p>
            <a:pPr fontAlgn="base"/>
            <a:endParaRPr lang="en-US" sz="7200" dirty="0" smtClean="0"/>
          </a:p>
          <a:p>
            <a:pPr fontAlgn="base">
              <a:buNone/>
            </a:pPr>
            <a:r>
              <a:rPr lang="en-US" sz="9600" b="1" dirty="0" err="1" smtClean="0"/>
              <a:t>P</a:t>
            </a:r>
            <a:r>
              <a:rPr lang="en-US" sz="9600" b="1" dirty="0" err="1" smtClean="0">
                <a:solidFill>
                  <a:srgbClr val="00B050"/>
                </a:solidFill>
              </a:rPr>
              <a:t>usa</a:t>
            </a:r>
            <a:r>
              <a:rPr lang="en-US" sz="9600" b="1" dirty="0" smtClean="0">
                <a:solidFill>
                  <a:srgbClr val="00B050"/>
                </a:solidFill>
              </a:rPr>
              <a:t> </a:t>
            </a:r>
            <a:r>
              <a:rPr lang="en-US" sz="9600" b="1" dirty="0" smtClean="0"/>
              <a:t>P</a:t>
            </a:r>
            <a:r>
              <a:rPr lang="en-US" sz="9600" b="1" dirty="0" smtClean="0">
                <a:solidFill>
                  <a:srgbClr val="00B050"/>
                </a:solidFill>
              </a:rPr>
              <a:t>ush-</a:t>
            </a:r>
            <a:r>
              <a:rPr lang="en-US" sz="9600" b="1" dirty="0" smtClean="0"/>
              <a:t>P</a:t>
            </a:r>
            <a:r>
              <a:rPr lang="en-US" sz="9600" b="1" dirty="0" smtClean="0">
                <a:solidFill>
                  <a:srgbClr val="00B050"/>
                </a:solidFill>
              </a:rPr>
              <a:t>ull strategy </a:t>
            </a:r>
            <a:r>
              <a:rPr lang="en-US" sz="8000" b="1" dirty="0" smtClean="0"/>
              <a:t>(3P</a:t>
            </a:r>
            <a:r>
              <a:rPr lang="en-US" sz="8000" b="1" dirty="0" smtClean="0">
                <a:solidFill>
                  <a:srgbClr val="C00000"/>
                </a:solidFill>
              </a:rPr>
              <a:t>4C</a:t>
            </a:r>
            <a:r>
              <a:rPr lang="en-US" sz="8000" b="1" dirty="0" smtClean="0"/>
              <a:t>)</a:t>
            </a:r>
          </a:p>
          <a:p>
            <a:pPr fontAlgn="base">
              <a:buNone/>
            </a:pPr>
            <a:r>
              <a:rPr lang="en-US" sz="7200" b="1" dirty="0" smtClean="0">
                <a:solidFill>
                  <a:srgbClr val="C00000"/>
                </a:solidFill>
              </a:rPr>
              <a:t>4C – Carbon, Climate, Conservation, Cash Smart</a:t>
            </a:r>
          </a:p>
          <a:p>
            <a:pPr algn="just" fontAlgn="base">
              <a:buNone/>
            </a:pPr>
            <a:r>
              <a:rPr lang="en-US" sz="7200" dirty="0" smtClean="0"/>
              <a:t>Progressive farmers are encouraged to test this eco-technology, which is a fusion of Indigenous and Frontier sciences/technologies – a new norm of  </a:t>
            </a:r>
            <a:r>
              <a:rPr lang="en-US" sz="7200" b="1" i="1" dirty="0" smtClean="0"/>
              <a:t>Swatch </a:t>
            </a:r>
            <a:r>
              <a:rPr lang="en-US" sz="7200" b="1" i="1" dirty="0" err="1" smtClean="0"/>
              <a:t>Kheti</a:t>
            </a:r>
            <a:r>
              <a:rPr lang="en-US" sz="7200" dirty="0" smtClean="0"/>
              <a:t>.  </a:t>
            </a:r>
          </a:p>
          <a:p>
            <a:pPr algn="just" fontAlgn="base">
              <a:buNone/>
            </a:pPr>
            <a:r>
              <a:rPr lang="en-US" sz="7200" dirty="0" smtClean="0"/>
              <a:t>	This is applicable when farmer goes for Millet – Wheat cropping system.</a:t>
            </a:r>
          </a:p>
          <a:p>
            <a:pPr algn="just" fontAlgn="base">
              <a:buNone/>
            </a:pPr>
            <a:r>
              <a:rPr lang="en-US" sz="7200" dirty="0" smtClean="0"/>
              <a:t>   </a:t>
            </a:r>
            <a:r>
              <a:rPr lang="en-IN" sz="7200" b="1" dirty="0" smtClean="0"/>
              <a:t>	Innovated an eco-technology for termite management in wheat-maize agro-ecosystem, i.e. attained with crop residues (</a:t>
            </a:r>
            <a:r>
              <a:rPr lang="en-IN" sz="7200" b="1" i="1" dirty="0" smtClean="0"/>
              <a:t>pull-site</a:t>
            </a:r>
            <a:r>
              <a:rPr lang="en-IN" sz="7200" b="1" dirty="0" smtClean="0"/>
              <a:t>, maize stubbles) and main/target crop (</a:t>
            </a:r>
            <a:r>
              <a:rPr lang="en-IN" sz="7200" b="1" i="1" dirty="0" smtClean="0"/>
              <a:t>push-site</a:t>
            </a:r>
            <a:r>
              <a:rPr lang="en-IN" sz="7200" b="1" dirty="0" smtClean="0"/>
              <a:t>, wheat-rows). The technology was validated, successfully demonstrated to the farmers at Agro-technology Transfer Information Centre, IARI, New Delhi. 3P4C can lead to the End-Of-Pipe (EOP) technique in effective </a:t>
            </a:r>
            <a:r>
              <a:rPr lang="en-IN" sz="7200" b="1" dirty="0" err="1" smtClean="0"/>
              <a:t>biopesticides</a:t>
            </a:r>
            <a:r>
              <a:rPr lang="en-IN" sz="7200" b="1" dirty="0" smtClean="0"/>
              <a:t> in termite control.</a:t>
            </a:r>
          </a:p>
          <a:p>
            <a:pPr>
              <a:buNone/>
            </a:pPr>
            <a:r>
              <a:rPr lang="en-IN" sz="7200" dirty="0" smtClean="0"/>
              <a:t>Interested farmers may contact us for taking this technology for millet – wheat system.</a:t>
            </a:r>
            <a:endParaRPr lang="en-US" sz="7200" dirty="0" smtClean="0"/>
          </a:p>
          <a:p>
            <a:pPr fontAlgn="base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termitexpert.in/admin/file-upload/uploads/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8750"/>
            <a:ext cx="3657600" cy="6699250"/>
          </a:xfrm>
          <a:prstGeom prst="rect">
            <a:avLst/>
          </a:prstGeom>
          <a:noFill/>
        </p:spPr>
      </p:pic>
      <p:pic>
        <p:nvPicPr>
          <p:cNvPr id="5" name="Picture 2" descr="https://www.termitexpert.in/admin/file-upload/uploads/pos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599"/>
            <a:ext cx="3733800" cy="62132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6400800"/>
            <a:ext cx="3733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Replace Maize with Millets, 1-3 lines of Wheat are taken as per the spacing in Millets.</a:t>
            </a:r>
            <a:endParaRPr lang="en-US" sz="1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1" descr="http://ppqs.gov.in/images/Poster_Seed_Treatment%5b1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t="35896" r="5128" b="2344"/>
          <a:stretch>
            <a:fillRect/>
          </a:stretch>
        </p:blipFill>
        <p:spPr bwMode="auto">
          <a:xfrm>
            <a:off x="7009920" y="2667003"/>
            <a:ext cx="2134080" cy="250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235" name="Rectangle 4"/>
          <p:cNvSpPr>
            <a:spLocks noChangeArrowheads="1"/>
          </p:cNvSpPr>
          <p:nvPr/>
        </p:nvSpPr>
        <p:spPr bwMode="auto">
          <a:xfrm>
            <a:off x="0" y="3489067"/>
            <a:ext cx="7010400" cy="8149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54" tIns="45379" rIns="90754" bIns="45379" anchor="ctr">
            <a:spAutoFit/>
          </a:bodyPr>
          <a:lstStyle/>
          <a:p>
            <a:pPr algn="just" defTabSz="9048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 bio-fungicide </a:t>
            </a:r>
            <a:r>
              <a:rPr lang="en-US" altLang="zh-CN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@ 4g/kg seeds, </a:t>
            </a:r>
            <a:r>
              <a:rPr lang="en-US" altLang="zh-CN" sz="12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Trichoderma</a:t>
            </a:r>
            <a:r>
              <a:rPr lang="en-US" altLang="zh-CN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harzianum</a:t>
            </a:r>
            <a:r>
              <a:rPr lang="en-US" altLang="zh-CN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 </a:t>
            </a:r>
            <a:r>
              <a:rPr lang="en-US" altLang="zh-CN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culture   </a:t>
            </a:r>
          </a:p>
          <a:p>
            <a:pPr algn="just" defTabSz="9048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Division of Plant Pathology, IARI.)</a:t>
            </a:r>
          </a:p>
          <a:p>
            <a:pPr algn="just" defTabSz="9048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Crop-specific </a:t>
            </a:r>
            <a:r>
              <a:rPr lang="en-US" altLang="zh-CN" sz="1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biofertilisers</a:t>
            </a:r>
            <a:r>
              <a:rPr lang="en-US" altLang="zh-C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@ 25 g/kg seeds </a:t>
            </a:r>
            <a:r>
              <a:rPr lang="en-US" altLang="zh-CN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zh-CN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wheat – </a:t>
            </a:r>
            <a:r>
              <a:rPr lang="en-US" altLang="zh-CN" sz="12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Azotobacter</a:t>
            </a:r>
            <a:r>
              <a:rPr lang="en-US" altLang="zh-CN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maize – </a:t>
            </a:r>
            <a:r>
              <a:rPr lang="en-US" altLang="zh-CN" sz="12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Azospirillum</a:t>
            </a:r>
            <a:r>
              <a:rPr lang="en-US" altLang="zh-CN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zh-CN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defTabSz="9048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452029"/>
              </p:ext>
            </p:extLst>
          </p:nvPr>
        </p:nvGraphicFramePr>
        <p:xfrm>
          <a:off x="685791" y="1363124"/>
          <a:ext cx="6324129" cy="2052621"/>
        </p:xfrm>
        <a:graphic>
          <a:graphicData uri="http://schemas.openxmlformats.org/drawingml/2006/table">
            <a:tbl>
              <a:tblPr/>
              <a:tblGrid>
                <a:gridCol w="936215"/>
                <a:gridCol w="1092236"/>
                <a:gridCol w="977667"/>
                <a:gridCol w="988358"/>
                <a:gridCol w="1092236"/>
                <a:gridCol w="1237417"/>
              </a:tblGrid>
              <a:tr h="172494">
                <a:tc rowSpan="2">
                  <a:txBody>
                    <a:bodyPr/>
                    <a:lstStyle/>
                    <a:p>
                      <a:pPr marL="0" marR="0" indent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457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Calibri"/>
                          <a:cs typeface="Times New Roman"/>
                        </a:rPr>
                        <a:t>Target-crop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Recommendation based on </a:t>
                      </a:r>
                      <a:r>
                        <a:rPr lang="en-US" sz="1100" b="1" i="1" dirty="0">
                          <a:latin typeface="Arial"/>
                          <a:ea typeface="Calibri"/>
                          <a:cs typeface="Times New Roman"/>
                        </a:rPr>
                        <a:t>in vitro</a:t>
                      </a: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 investigation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4420" algn="l"/>
                        </a:tabLst>
                      </a:pPr>
                      <a:r>
                        <a:rPr lang="en-US" sz="1000" b="1" i="1">
                          <a:latin typeface="Arial"/>
                          <a:ea typeface="Calibri"/>
                          <a:cs typeface="Times New Roman"/>
                        </a:rPr>
                        <a:t>Insecticide alone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 i="1" dirty="0" smtClean="0">
                          <a:latin typeface="Arial"/>
                          <a:ea typeface="Calibri"/>
                          <a:cs typeface="Times New Roman"/>
                        </a:rPr>
                        <a:t>Dose 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 i="1" dirty="0" smtClean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00" b="1" i="1" dirty="0">
                          <a:latin typeface="Arial"/>
                          <a:ea typeface="Calibri"/>
                          <a:cs typeface="Times New Roman"/>
                        </a:rPr>
                        <a:t>ml/kg  seeds)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 i="1" dirty="0">
                          <a:latin typeface="Arial"/>
                          <a:ea typeface="Calibri"/>
                          <a:cs typeface="Times New Roman"/>
                        </a:rPr>
                        <a:t>Insecticide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 i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000" b="1" i="1" dirty="0" err="1" smtClean="0">
                          <a:latin typeface="Arial"/>
                          <a:ea typeface="Calibri"/>
                          <a:cs typeface="Times New Roman"/>
                        </a:rPr>
                        <a:t>Biofertiliser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 i="1" dirty="0" smtClean="0">
                          <a:latin typeface="Arial"/>
                          <a:ea typeface="Calibri"/>
                          <a:cs typeface="Times New Roman"/>
                        </a:rPr>
                        <a:t>Insecticide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 i="1" dirty="0" smtClean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000" b="1" i="1" dirty="0" err="1" smtClean="0">
                          <a:latin typeface="Arial"/>
                          <a:ea typeface="Calibri"/>
                          <a:cs typeface="Times New Roman"/>
                        </a:rPr>
                        <a:t>Biofungicide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 i="1" dirty="0" smtClean="0">
                          <a:latin typeface="Arial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000" b="1" i="1" dirty="0" err="1" smtClean="0">
                          <a:latin typeface="Arial"/>
                          <a:ea typeface="Calibri"/>
                          <a:cs typeface="Times New Roman"/>
                        </a:rPr>
                        <a:t>Biofertiliser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 i="1">
                          <a:latin typeface="Arial"/>
                          <a:ea typeface="Calibri"/>
                          <a:cs typeface="Times New Roman"/>
                        </a:rPr>
                        <a:t>Specific remark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 i="1">
                          <a:latin typeface="Arial"/>
                          <a:ea typeface="Calibri"/>
                          <a:cs typeface="Times New Roman"/>
                        </a:rPr>
                        <a:t>(if any)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7232">
                <a:tc rowSpan="3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en-US" sz="11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b="1" dirty="0" smtClean="0">
                          <a:latin typeface="Arial"/>
                          <a:ea typeface="Calibri"/>
                          <a:cs typeface="Times New Roman"/>
                        </a:rPr>
                        <a:t>Wheat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b="1" dirty="0" err="1">
                          <a:latin typeface="Arial"/>
                          <a:ea typeface="Calibri"/>
                          <a:cs typeface="Times New Roman"/>
                        </a:rPr>
                        <a:t>Imidacloprid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>
                          <a:latin typeface="Arial"/>
                          <a:ea typeface="Calibri"/>
                          <a:cs typeface="Times New Roman"/>
                        </a:rPr>
                        <a:t>Phytotonic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2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b="1" dirty="0" err="1">
                          <a:latin typeface="Arial"/>
                          <a:ea typeface="Calibri"/>
                          <a:cs typeface="Times New Roman"/>
                        </a:rPr>
                        <a:t>Fipronil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--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b="1" dirty="0" err="1">
                          <a:latin typeface="Arial"/>
                          <a:ea typeface="Calibri"/>
                          <a:cs typeface="Times New Roman"/>
                        </a:rPr>
                        <a:t>Chlorpyriphos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NC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NC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Phytotoxic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0194">
                <a:tc rowSpan="3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en-US" sz="11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b="1" dirty="0" smtClean="0">
                          <a:latin typeface="Arial"/>
                          <a:ea typeface="Calibri"/>
                          <a:cs typeface="Times New Roman"/>
                        </a:rPr>
                        <a:t>Maize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b="1" dirty="0" err="1">
                          <a:latin typeface="Arial"/>
                          <a:ea typeface="Calibri"/>
                          <a:cs typeface="Times New Roman"/>
                        </a:rPr>
                        <a:t>Imidacloprid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>
                          <a:latin typeface="Arial"/>
                          <a:ea typeface="Calibri"/>
                          <a:cs typeface="Times New Roman"/>
                        </a:rPr>
                        <a:t>Phytotonic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b="1" dirty="0" err="1">
                          <a:latin typeface="Arial"/>
                          <a:ea typeface="Calibri"/>
                          <a:cs typeface="Times New Roman"/>
                        </a:rPr>
                        <a:t>Fipronil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--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b="1" dirty="0" err="1">
                          <a:latin typeface="Arial"/>
                          <a:ea typeface="Calibri"/>
                          <a:cs typeface="Times New Roman"/>
                        </a:rPr>
                        <a:t>Chlorpyriphos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 dirty="0">
                          <a:latin typeface="Arial"/>
                          <a:ea typeface="Calibri"/>
                          <a:cs typeface="Times New Roman"/>
                        </a:rPr>
                        <a:t>Not recommended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 dirty="0" err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Phytotoxic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6741" name="TextBox 5"/>
          <p:cNvSpPr txBox="1">
            <a:spLocks noChangeArrowheads="1"/>
          </p:cNvSpPr>
          <p:nvPr/>
        </p:nvSpPr>
        <p:spPr bwMode="auto">
          <a:xfrm>
            <a:off x="0" y="307727"/>
            <a:ext cx="7771680" cy="7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54" tIns="45379" rIns="90754" bIns="453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9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1F0DA3"/>
                </a:solidFill>
              </a:rPr>
              <a:t>Providing Seed Treatment packages</a:t>
            </a:r>
          </a:p>
          <a:p>
            <a:pPr defTabSz="9079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Compatibility </a:t>
            </a:r>
            <a:r>
              <a:rPr lang="en-US" b="1" dirty="0">
                <a:solidFill>
                  <a:srgbClr val="0070C0"/>
                </a:solidFill>
              </a:rPr>
              <a:t>Chart </a:t>
            </a:r>
            <a:r>
              <a:rPr lang="en-US" b="1" dirty="0" smtClean="0">
                <a:solidFill>
                  <a:srgbClr val="0070C0"/>
                </a:solidFill>
              </a:rPr>
              <a:t> - Insecticides</a:t>
            </a:r>
            <a:r>
              <a:rPr lang="en-US" b="1" dirty="0">
                <a:solidFill>
                  <a:srgbClr val="0070C0"/>
                </a:solidFill>
              </a:rPr>
              <a:t>, bio-fungicide &amp; bio-fertilizers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90" y="1371602"/>
            <a:ext cx="2040410" cy="11482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0" b="35509"/>
          <a:stretch/>
        </p:blipFill>
        <p:spPr bwMode="auto">
          <a:xfrm>
            <a:off x="7295192" y="143881"/>
            <a:ext cx="1657206" cy="963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4953000"/>
          <a:ext cx="6324601" cy="1844040"/>
        </p:xfrm>
        <a:graphic>
          <a:graphicData uri="http://schemas.openxmlformats.org/drawingml/2006/table">
            <a:tbl>
              <a:tblPr/>
              <a:tblGrid>
                <a:gridCol w="1447800"/>
                <a:gridCol w="3657600"/>
                <a:gridCol w="121920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</a:rPr>
                        <a:t>Crop</a:t>
                      </a:r>
                      <a:endParaRPr lang="en-US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/>
                        </a:rPr>
                        <a:t>Chemical and Concentration</a:t>
                      </a:r>
                      <a:endParaRPr lang="en-US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</a:rPr>
                        <a:t>Soaking duration (h)</a:t>
                      </a:r>
                      <a:endParaRPr lang="en-US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Maize,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Tenai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Samai</a:t>
                      </a:r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2% potassium </a:t>
                      </a:r>
                      <a:r>
                        <a:rPr lang="en-US" dirty="0" err="1"/>
                        <a:t>dihydrogen</a:t>
                      </a:r>
                      <a:r>
                        <a:rPr lang="en-US" dirty="0"/>
                        <a:t> phosphate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Pearl Millet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2% potassium chloride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Sorghum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2% potassium </a:t>
                      </a:r>
                      <a:r>
                        <a:rPr lang="en-US" dirty="0" err="1"/>
                        <a:t>dihydrogen</a:t>
                      </a:r>
                      <a:r>
                        <a:rPr lang="en-US" dirty="0"/>
                        <a:t> phosphate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Ragi</a:t>
                      </a:r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0.5% calcium chloride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Seed Treatment for Rainfed Millet Cultivation (Seed Hardening)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343400"/>
            <a:ext cx="708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79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1F0DA3"/>
                </a:solidFill>
              </a:rPr>
              <a:t>Seed hardening Treatment in </a:t>
            </a:r>
            <a:r>
              <a:rPr lang="en-US" sz="2400" b="1" dirty="0" err="1" smtClean="0">
                <a:solidFill>
                  <a:srgbClr val="1F0DA3"/>
                </a:solidFill>
              </a:rPr>
              <a:t>rainfed</a:t>
            </a:r>
            <a:r>
              <a:rPr lang="en-US" sz="2400" b="1" dirty="0" smtClean="0">
                <a:solidFill>
                  <a:srgbClr val="1F0DA3"/>
                </a:solidFill>
              </a:rPr>
              <a:t> Millets </a:t>
            </a:r>
          </a:p>
          <a:p>
            <a:pPr defTabSz="9079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1F0DA3"/>
                </a:solidFill>
              </a:rPr>
              <a:t>(TNAU  </a:t>
            </a:r>
            <a:r>
              <a:rPr lang="en-US" sz="1400" b="1" dirty="0" err="1" smtClean="0">
                <a:solidFill>
                  <a:srgbClr val="1F0DA3"/>
                </a:solidFill>
              </a:rPr>
              <a:t>Agritech</a:t>
            </a:r>
            <a:r>
              <a:rPr lang="en-US" sz="1400" b="1" dirty="0" smtClean="0">
                <a:solidFill>
                  <a:srgbClr val="1F0DA3"/>
                </a:solidFill>
              </a:rPr>
              <a:t> Portal)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0" y="5334000"/>
            <a:ext cx="228600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Benefits</a:t>
            </a:r>
            <a:endParaRPr lang="en-US" u="sng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b="1" dirty="0" smtClean="0"/>
              <a:t>Higher germination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</a:t>
            </a:r>
            <a:r>
              <a:rPr lang="en-US" sz="1400" b="1" dirty="0" err="1" smtClean="0"/>
              <a:t>Vigourous</a:t>
            </a:r>
            <a:r>
              <a:rPr lang="en-US" sz="1400" b="1" dirty="0" smtClean="0"/>
              <a:t> seedlings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Uniform seedling growth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Better seed set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Benefit cost ratio:1.5:1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564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687079"/>
            <a:ext cx="8534400" cy="55399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Millet Seed treatment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with </a:t>
            </a:r>
            <a:r>
              <a:rPr kumimoji="0" lang="en-US" sz="1400" b="1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chlorpyriphos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20EC @ 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4.5ml/kg seeds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offers an effective control.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For preventing termite damage, treat the seeds with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chlorpyriphos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using 90 ml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a.i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., respectively with 5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litres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of water and spray over one quintal seed spread on floor and frequently turn to ensure proper treatment.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Seed treatment with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imidacloprid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17.8% SL @ 0.6 g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a.i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./kg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=3ml/kg seed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), or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Fipronil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(Regent 5FS @ 0.3 g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a.i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./k,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=6ml/kg seed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) is also very effective. 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b="1" dirty="0">
              <a:solidFill>
                <a:srgbClr val="0070C0"/>
              </a:solidFill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In case preventive seed treatment against termites could not be taken, mix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0.8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litre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chlorpyriphos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 with 50 kg soil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and broadcast in one hectare field followed by light irrigation if feasible.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b="1" dirty="0">
              <a:solidFill>
                <a:srgbClr val="0070C0"/>
              </a:solidFill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N" sz="1600" dirty="0">
                <a:solidFill>
                  <a:srgbClr val="0070C0"/>
                </a:solidFill>
              </a:rPr>
              <a:t> </a:t>
            </a:r>
            <a:r>
              <a:rPr lang="en-IN" sz="1600" b="1" dirty="0">
                <a:solidFill>
                  <a:srgbClr val="0070C0"/>
                </a:solidFill>
              </a:rPr>
              <a:t>In water scarce area, where the pest is of regular occurrence the soil should be mixed with </a:t>
            </a:r>
            <a:r>
              <a:rPr lang="en-IN" sz="1600" b="1" dirty="0" err="1">
                <a:solidFill>
                  <a:srgbClr val="0070C0"/>
                </a:solidFill>
              </a:rPr>
              <a:t>chlorpyriphos</a:t>
            </a:r>
            <a:r>
              <a:rPr lang="en-IN" sz="1600" b="1" dirty="0">
                <a:solidFill>
                  <a:srgbClr val="0070C0"/>
                </a:solidFill>
              </a:rPr>
              <a:t> </a:t>
            </a:r>
            <a:r>
              <a:rPr lang="en-IN" sz="1600" b="1" dirty="0">
                <a:solidFill>
                  <a:srgbClr val="C00000"/>
                </a:solidFill>
              </a:rPr>
              <a:t>5 D @ 35 kg/ha</a:t>
            </a:r>
            <a:r>
              <a:rPr lang="en-IN" sz="1600" b="1" dirty="0">
                <a:solidFill>
                  <a:srgbClr val="0070C0"/>
                </a:solidFill>
              </a:rPr>
              <a:t> at the time of sowing.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Treating </a:t>
            </a:r>
            <a:r>
              <a:rPr lang="en-US" sz="1600" b="1" dirty="0" err="1" smtClean="0">
                <a:solidFill>
                  <a:srgbClr val="0070C0"/>
                </a:solidFill>
                <a:cs typeface="Arial" pitchFamily="34" charset="0"/>
              </a:rPr>
              <a:t>R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agi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/ finger millet seeds with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equal amount of termite mound soil is an ITK in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Odisha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(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Lamtaput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block,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Koraput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district).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b="1" dirty="0" smtClean="0">
              <a:solidFill>
                <a:srgbClr val="333333"/>
              </a:solidFill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Seed hardening is done as additional integrated approach in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rainfed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millets.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For seed dressing earthen pots or polythene bags are used.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335</Words>
  <Application>Microsoft Office PowerPoint</Application>
  <PresentationFormat>On-screen Show (4:3)</PresentationFormat>
  <Paragraphs>124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Managing Termites in Millets (Sri Anna)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Termites in Millets</dc:title>
  <dc:creator>NFP</dc:creator>
  <cp:lastModifiedBy>Lenovo</cp:lastModifiedBy>
  <cp:revision>30</cp:revision>
  <dcterms:created xsi:type="dcterms:W3CDTF">2006-08-16T00:00:00Z</dcterms:created>
  <dcterms:modified xsi:type="dcterms:W3CDTF">2023-03-07T11:30:36Z</dcterms:modified>
</cp:coreProperties>
</file>